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88" r:id="rId8"/>
    <p:sldId id="291" r:id="rId9"/>
    <p:sldId id="292" r:id="rId10"/>
    <p:sldId id="293" r:id="rId11"/>
    <p:sldId id="294" r:id="rId12"/>
    <p:sldId id="295" r:id="rId13"/>
    <p:sldId id="296" r:id="rId14"/>
    <p:sldId id="280" r:id="rId15"/>
    <p:sldId id="281" r:id="rId16"/>
    <p:sldId id="274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8092EC"/>
    <a:srgbClr val="F2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69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12:24:02.446"/>
    </inkml:context>
    <inkml:brush xml:id="br0">
      <inkml:brushProperty name="width" value="0.2" units="cm"/>
      <inkml:brushProperty name="height" value="0.2" units="cm"/>
      <inkml:brushProperty name="color" value="#C45A3A"/>
    </inkml:brush>
  </inkml:definitions>
  <inkml:trace contextRef="#ctx0" brushRef="#br0">3292 1 24575,'-4'6'0,"0"1"0,0-1 0,0 0 0,-10 9 0,-4 6 0,-447 524-2664,414-487 2448,-129 146-181,-175 203 156,349-400 240,-183 208-181,143-168 205,-2-2 0,-71 51 1,-280 161 1587,255-170-1351,-666 431-4048,770-491 3672,-90 57-319,87-59 872,-47 21 0,65-36 891,-36 8 0,18-5-330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12:25:43.690"/>
    </inkml:context>
    <inkml:brush xml:id="br0">
      <inkml:brushProperty name="width" value="0.2" units="cm"/>
      <inkml:brushProperty name="height" value="0.2" units="cm"/>
      <inkml:brushProperty name="color" value="#C45A3A"/>
    </inkml:brush>
  </inkml:definitions>
  <inkml:trace contextRef="#ctx0" brushRef="#br0">0 242 24575,'1'-1'0,"1"0"0,-1-1 0,0 1 0,1 0 0,-1 0 0,1 0 0,-1 0 0,1 0 0,-1 0 0,1 1 0,0-1 0,-1 0 0,1 1 0,0-1 0,0 1 0,0 0 0,2-1 0,2 0 0,146-26 0,31-7 0,50-29 0,111-24 0,-309 81 0,-1 2 0,1 1 0,0 2 0,43 4 0,-70-2 0,0 0 0,0 1 0,0 0 0,0 1 0,0-1 0,-1 2 0,12 5 0,47 36 0,-39-26 0,-6-4 0,179 133 0,-5-3 35,-109-83-1435,-51-37-5426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12:25:53.197"/>
    </inkml:context>
    <inkml:brush xml:id="br0">
      <inkml:brushProperty name="width" value="0.2" units="cm"/>
      <inkml:brushProperty name="height" value="0.2" units="cm"/>
      <inkml:brushProperty name="color" value="#C45A3A"/>
    </inkml:brush>
  </inkml:definitions>
  <inkml:trace contextRef="#ctx0" brushRef="#br0">0 451 24575,'0'-2'0,"1"-1"0,-1 1 0,1-1 0,0 1 0,0 0 0,0 0 0,0-1 0,0 1 0,0 0 0,1 0 0,-1 0 0,1 0 0,-1 0 0,4-2 0,-3 1 0,19-19 0,1 0 0,49-36 0,58-26 0,-67 51 0,100-40 0,75-4 0,-116 46 0,-99 27 0,1 0 0,-1 1 0,1 2 0,0 0 0,0 2 0,23 2 0,133 31 0,-170-32 0,202 64 0,-134-39 0,38 14 0,183 93 0,5 58-8,-200-122-148,-48-34-268,363 253-236,42 88 363,-374-302-273,59 49-88,354 312-96,-482-420 761,6 5 8,0 1-1,25 32 1,-47-53-80,0 0-1,0 1 1,0-1-1,0 1 1,-1-1-1,1 1 1,0-1-1,0 1 1,-1-1-1,1 1 1,0 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12:24:03.259"/>
    </inkml:context>
    <inkml:brush xml:id="br0">
      <inkml:brushProperty name="width" value="0.2" units="cm"/>
      <inkml:brushProperty name="height" value="0.2" units="cm"/>
      <inkml:brushProperty name="color" value="#C45A3A"/>
    </inkml:brush>
  </inkml:definitions>
  <inkml:trace contextRef="#ctx0" brushRef="#br0">256 1 24575,'-6'0'0,"-1"1"0,1 0 0,-1 0 0,1 1 0,-1-1 0,1 1 0,0 1 0,0-1 0,0 1 0,-7 5 0,1 0 0,-1 1 0,1 0 0,-13 14 0,10-8 0,2 1 0,-1 0 0,2 1 0,1 1 0,0-1 0,-10 24 0,2-10 0,19-31 0,0 0 0,-1 0 0,1 1 0,0-1 0,0 0 0,0 0 0,0 1 0,0-1 0,-1 0 0,1 1 0,0-1 0,0 0 0,0 0 0,0 1 0,0-1 0,0 0 0,0 1 0,0-1 0,0 0 0,0 0 0,0 1 0,0-1 0,0 0 0,0 1 0,0-1 0,1 0 0,-1 0 0,0 1 0,0-1 0,0 0 0,0 1 0,1-1 0,-1 0 0,11 6 0,-8-5 0,113 39 0,-45-18 0,230 99 0,-256-100 0,42 23 0,-68-33 0,-1 0 0,26 22 0,5 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12:24:14.260"/>
    </inkml:context>
    <inkml:brush xml:id="br0">
      <inkml:brushProperty name="width" value="0.2" units="cm"/>
      <inkml:brushProperty name="height" value="0.2" units="cm"/>
      <inkml:brushProperty name="color" value="#C45A3A"/>
    </inkml:brush>
  </inkml:definitions>
  <inkml:trace contextRef="#ctx0" brushRef="#br0">2413 890 24575,'-17'-1'0,"0"-1"0,0-1 0,0 0 0,-17-6 0,4 1 0,-115-26 0,-321-91 0,191 25-357,184 66-154,-496-202-797,316 125 208,39 11 731,162 69 1135,42 16-323,0 0 0,2-2 0,-32-25 0,54 39-701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12:24:16.379"/>
    </inkml:context>
    <inkml:brush xml:id="br0">
      <inkml:brushProperty name="width" value="0.2" units="cm"/>
      <inkml:brushProperty name="height" value="0.2" units="cm"/>
      <inkml:brushProperty name="color" value="#C45A3A"/>
    </inkml:brush>
  </inkml:definitions>
  <inkml:trace contextRef="#ctx0" brushRef="#br0">1212 182 24575,'-3'0'0,"1"0"0,-1-1 0,1 1 0,0-1 0,-1 0 0,-2-1 0,-9-3 0,-109-17 0,59 11 0,-196-34 0,-140-8 0,84 14 0,302 37 0,19 6 0,-1-1 0,0-1 0,-1 1 0,7 6 0,11 14 0,-1 1 0,-2 1 0,-1 0 0,0 2 0,-2 0 0,-2 1 0,16 40 0,-9-6 0,-2 1 0,14 95 0,-29-142 0,0-1 0,7 21 0,-7-28 0,1 0 0,0-1 0,0 1 0,0-1 0,10 12 0,9 10-1365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12:24:41.293"/>
    </inkml:context>
    <inkml:brush xml:id="br0">
      <inkml:brushProperty name="width" value="0.2" units="cm"/>
      <inkml:brushProperty name="height" value="0.2" units="cm"/>
      <inkml:brushProperty name="color" value="#C45A3A"/>
    </inkml:brush>
  </inkml:definitions>
  <inkml:trace contextRef="#ctx0" brushRef="#br0">1 2316 24575,'0'-17'0,"2"-1"0,0 1 0,1-1 0,1 1 0,8-23 0,-10 35 0,35-106-164,22-34-1228,112-202-1,-111 246 931,4 3 0,118-140 0,-89 135 15,195-168 0,283-149-57,-483 367 423,1 4 0,3 4 0,163-55 0,-225 90 108,235-73 213,-228 73-2641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12:24:42.068"/>
    </inkml:context>
    <inkml:brush xml:id="br0">
      <inkml:brushProperty name="width" value="0.2" units="cm"/>
      <inkml:brushProperty name="height" value="0.2" units="cm"/>
      <inkml:brushProperty name="color" value="#C45A3A"/>
    </inkml:brush>
  </inkml:definitions>
  <inkml:trace contextRef="#ctx0" brushRef="#br0">1 1 24575,'58'0'0,"269"2"0,0 18 0,-240-13 0,53 6 0,-133-12 0,0 1 0,0 0 0,0 0 0,13 6 0,-17-7 0,-1 0 0,1 1 0,-1-1 0,1 1 0,-1-1 0,0 1 0,1 0 0,-1 0 0,0 0 0,0 0 0,0 1 0,-1-1 0,1 0 0,0 1 0,1 3 0,-1 1 0,0-1 0,-1 1 0,0 0 0,0 0 0,0 0 0,-2 14 0,-7 41 0,-8 8-25,-30 84 0,31-108-89,-124 350-862,68-200 732,31-85-890,10-30-4539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12:25:41.719"/>
    </inkml:context>
    <inkml:brush xml:id="br0">
      <inkml:brushProperty name="width" value="0.2" units="cm"/>
      <inkml:brushProperty name="height" value="0.2" units="cm"/>
      <inkml:brushProperty name="color" value="#C45A3A"/>
    </inkml:brush>
  </inkml:definitions>
  <inkml:trace contextRef="#ctx0" brushRef="#br0">1 1 24575,'23'1'0,"0"2"0,1 0 0,38 12 0,23 3 0,237 16-375,-230-27-156,85 8 20,43-1 261,854 89-3518,-829-73 2785,-46-2 111,-45-6 432,-61-7 691,-1 5-1,119 40 1,-181-49 1068,0-1 1,0-2-1,1-1 1,36 4-1,-7-6-2303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12:25:42.277"/>
    </inkml:context>
    <inkml:brush xml:id="br0">
      <inkml:brushProperty name="width" value="0.2" units="cm"/>
      <inkml:brushProperty name="height" value="0.2" units="cm"/>
      <inkml:brushProperty name="color" value="#C45A3A"/>
    </inkml:brush>
  </inkml:definitions>
  <inkml:trace contextRef="#ctx0" brushRef="#br0">600 0 24575,'5'0'0,"0"1"0,0-1 0,1 1 0,-1 0 0,-1 0 0,1 0 0,0 1 0,6 2 0,-9-3 0,308 146-414,-247-115 9,304 162-902,-367-194 1307,74 43-32,-62-34 32,1 0 0,-1 1 0,12 12 1,-20-18-1,0 1 1,0-1 0,-1 1 0,1-1 0,-1 1 0,0 0 0,-1 1 0,1-1 0,-1 0 0,0 1 0,0-1-1,-1 1 1,0 0 0,0 0 0,0-1 0,0 1 0,-1 8 0,-1-5 50,-1 0-1,1-1 1,-1 1 0,-1-1 0,0 1 0,0-1 0,0 0-1,-1 0 1,-1 0 0,-9 14 0,-2-2-25,0-1 0,-1-1 0,-1 0-1,-34 26 1,-93 53-103,67-54-27,-2-3 1,-98 35 0,-174 36-886,183-69 65,31-13 313,83-19 328,1-2-1,-68 1 0,85-10-2692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12:25:42.978"/>
    </inkml:context>
    <inkml:brush xml:id="br0">
      <inkml:brushProperty name="width" value="0.2" units="cm"/>
      <inkml:brushProperty name="height" value="0.2" units="cm"/>
      <inkml:brushProperty name="color" value="#C45A3A"/>
    </inkml:brush>
  </inkml:definitions>
  <inkml:trace contextRef="#ctx0" brushRef="#br0">169 2702 24575,'1'0'0,"-1"0"0,1 0 0,0 0 0,0 0 0,-1 0 0,1 0 0,0 0 0,-1-1 0,1 1 0,0 0 0,-1 0 0,1-1 0,0 1 0,-1-1 0,1 1 0,-1 0 0,1-1 0,0 1 0,0-2 0,0 1 0,0-1 0,-1 1 0,1-1 0,0 1 0,-1-1 0,1 0 0,-1 1 0,1-1 0,-1-2 0,1-6 0,0 1 0,-1-16 0,-8-75 0,-7-50-164,-9-41-655,-6-33-91,-43-569 128,73 790 778,-37-555-1997,34 2-1531,5 498 3553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5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" Type="http://schemas.openxmlformats.org/officeDocument/2006/relationships/image" Target="../media/image10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5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9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customXml" Target="../ink/ink4.xml"/><Relationship Id="rId24" Type="http://schemas.openxmlformats.org/officeDocument/2006/relationships/image" Target="../media/image21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14.png"/><Relationship Id="rId19" Type="http://schemas.openxmlformats.org/officeDocument/2006/relationships/customXml" Target="../ink/ink8.xml"/><Relationship Id="rId4" Type="http://schemas.openxmlformats.org/officeDocument/2006/relationships/image" Target="../media/image11.png"/><Relationship Id="rId9" Type="http://schemas.openxmlformats.org/officeDocument/2006/relationships/customXml" Target="../ink/ink3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53792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CATALOG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76461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DATE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00171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32903" y="542407"/>
            <a:ext cx="1459097" cy="392307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SUMMARY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-882015" y="2957769"/>
            <a:ext cx="3416065" cy="10534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5700" b="1">
                <a:solidFill>
                  <a:srgbClr val="FFFFFF">
                    <a:alpha val="31000"/>
                  </a:srgbClr>
                </a:solidFill>
                <a:latin typeface="Microsoft Yahei"/>
                <a:ea typeface="Microsoft Yahei"/>
                <a:cs typeface="Microsoft Yahei"/>
              </a:rPr>
              <a:t>RESUME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59207" y="2071532"/>
            <a:ext cx="5905500" cy="20002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495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Game AI created based on Unity reinforcement learning tool </a:t>
            </a:r>
            <a:r>
              <a:rPr lang="en-US" altLang="zh-CN" sz="4950" b="1" dirty="0" err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MLAgents</a:t>
            </a:r>
            <a:endParaRPr lang="en-US" sz="4950" b="1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75687" y="4281643"/>
            <a:ext cx="3653913" cy="4576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25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Reporters: Alan</a:t>
            </a:r>
            <a:r>
              <a:rPr lang="en-US" altLang="zh-CN" sz="2025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and Harris</a:t>
            </a:r>
            <a:endParaRPr lang="en-US" sz="2025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915400" y="4281643"/>
            <a:ext cx="2019300" cy="4576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25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2024-06-30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1E6115-7DC0-BF3D-695A-DCBDE692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8534400" cy="36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8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E2A8F7-0D03-F712-83A8-3240F6C8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6086232" cy="13715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BF1484-6C50-81BB-A538-6AFD9490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6" y="3575618"/>
            <a:ext cx="11830588" cy="13832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FE64FD-C640-6958-BA0D-E6F624B2E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0"/>
            <a:ext cx="4087930" cy="333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6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F9677C-5AF1-7F20-14DE-73D220FD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10170220" cy="41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8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colorTemperature colorTemp="42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000" y="329774"/>
            <a:ext cx="3485947" cy="619845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" name="AutoShape 3"/>
          <p:cNvSpPr/>
          <p:nvPr/>
        </p:nvSpPr>
        <p:spPr>
          <a:xfrm>
            <a:off x="960448" y="1329916"/>
            <a:ext cx="7309353" cy="4408102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1066530" y="2211515"/>
            <a:ext cx="3038473" cy="14097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660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1439" y="3383471"/>
            <a:ext cx="6572563" cy="193931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lang="en-US" altLang="zh-CN" sz="405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nity</a:t>
            </a:r>
            <a:endParaRPr lang="en-US" sz="4050" b="1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76023" y="265328"/>
            <a:ext cx="11239500" cy="82631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Main Objective: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33800" y="330823"/>
            <a:ext cx="71628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Create a </a:t>
            </a: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functionalAI</a:t>
            </a:r>
            <a:r>
              <a:rPr 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NPC using the model 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E511880-42DF-9A57-4B2E-E167E97E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55016"/>
            <a:ext cx="6588252" cy="3886200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370B760C-2D85-760F-E843-88DB741D0458}"/>
              </a:ext>
            </a:extLst>
          </p:cNvPr>
          <p:cNvSpPr txBox="1"/>
          <p:nvPr/>
        </p:nvSpPr>
        <p:spPr>
          <a:xfrm>
            <a:off x="7467600" y="1851088"/>
            <a:ext cx="4495800" cy="38862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dirty="0">
                <a:latin typeface="Microsoft Yahei"/>
                <a:ea typeface="Microsoft Yahei"/>
                <a:cs typeface="Microsoft Yahei"/>
              </a:rPr>
              <a:t>A </a:t>
            </a:r>
            <a:r>
              <a:rPr lang="en-US" altLang="zh-CN" sz="2400" dirty="0">
                <a:latin typeface="Microsoft Yahei"/>
                <a:ea typeface="Microsoft Yahei"/>
                <a:cs typeface="Microsoft Yahei"/>
              </a:rPr>
              <a:t>simple scene with a capsule as the player, and a ball for the player to catch and a score board.</a:t>
            </a:r>
            <a:endParaRPr lang="en-US" sz="2400" dirty="0"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01206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BDC14DAF-7CAA-72C6-6613-F442E0BD63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colorTemperature colorTemp="42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000" y="329774"/>
            <a:ext cx="3485947" cy="619845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" name="AutoShape 3"/>
          <p:cNvSpPr/>
          <p:nvPr/>
        </p:nvSpPr>
        <p:spPr>
          <a:xfrm>
            <a:off x="960448" y="1329916"/>
            <a:ext cx="7309353" cy="4408102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1066530" y="2211515"/>
            <a:ext cx="3038473" cy="14097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660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1439" y="3383471"/>
            <a:ext cx="6572563" cy="193931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9217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343" r="8343"/>
          <a:stretch>
            <a:fillRect/>
          </a:stretch>
        </p:blipFill>
        <p:spPr>
          <a:xfrm>
            <a:off x="4451873" y="1812219"/>
            <a:ext cx="3287800" cy="3946292"/>
          </a:xfrm>
          <a:prstGeom prst="rect">
            <a:avLst/>
          </a:prstGeom>
          <a:noFill/>
        </p:spPr>
      </p:pic>
      <p:sp>
        <p:nvSpPr>
          <p:cNvPr id="3" name="TextBox 3"/>
          <p:cNvSpPr txBox="1"/>
          <p:nvPr/>
        </p:nvSpPr>
        <p:spPr>
          <a:xfrm>
            <a:off x="646049" y="1755345"/>
            <a:ext cx="369610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Improve the gameplay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300" y="2298345"/>
            <a:ext cx="2931598" cy="119800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We will try to design and add more game mechanics to improve the game play.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8191" y="2743200"/>
            <a:ext cx="293159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Improve the 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18191" y="3314801"/>
            <a:ext cx="2931598" cy="119800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We will design the art style of the game to make it more special.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0738" y="4317136"/>
            <a:ext cx="293159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Create 3D assets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0738" y="4807470"/>
            <a:ext cx="2931598" cy="119800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We will try to create better 3D </a:t>
            </a:r>
            <a:r>
              <a:rPr lang="en-US" altLang="zh-CN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assets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We want to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882015" y="2957769"/>
            <a:ext cx="3416065" cy="10534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5700" b="1">
                <a:solidFill>
                  <a:srgbClr val="FFFFFF">
                    <a:alpha val="31000"/>
                  </a:srgbClr>
                </a:solidFill>
                <a:latin typeface="Microsoft Yahei"/>
                <a:ea typeface="Microsoft Yahei"/>
                <a:cs typeface="Microsoft Yahei"/>
              </a:rPr>
              <a:t>RESUME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96601" y="2240088"/>
            <a:ext cx="6257925" cy="17907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8775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3792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CATALOG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76461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DATE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0171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32903" y="542407"/>
            <a:ext cx="1459097" cy="392307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SUMMARY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040"/>
            <a:ext cx="12192000" cy="68489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9506" y="296929"/>
            <a:ext cx="3222836" cy="10572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 fontScale="850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sz="495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01415" y="834288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1272707"/>
            <a:ext cx="5326684" cy="4754574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75" b="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What is this</a:t>
            </a:r>
            <a:endParaRPr lang="en-US" sz="2475" b="1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75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Machine Learning</a:t>
            </a: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75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Unity</a:t>
            </a: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75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Future Work</a:t>
            </a:r>
            <a:endParaRPr lang="en-US" sz="2475" b="1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87573" y="1276914"/>
            <a:ext cx="3633721" cy="46214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colorTemperature colorTemp="42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000" y="329774"/>
            <a:ext cx="3485947" cy="619845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" name="AutoShape 3"/>
          <p:cNvSpPr/>
          <p:nvPr/>
        </p:nvSpPr>
        <p:spPr>
          <a:xfrm>
            <a:off x="960448" y="1329916"/>
            <a:ext cx="7309353" cy="4408102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1066530" y="2211515"/>
            <a:ext cx="3038473" cy="14097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6600" b="1">
                <a:solidFill>
                  <a:schemeClr val="accent3">
                    <a:lumMod val="50000"/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1439" y="3383471"/>
            <a:ext cx="6572563" cy="193931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5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What is this</a:t>
            </a:r>
            <a:r>
              <a:rPr lang="zh-CN" altLang="en-US" sz="405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？</a:t>
            </a:r>
            <a:endParaRPr lang="en-US" sz="4050" b="1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5" t="7840" r="4675" b="15619"/>
          <a:stretch/>
        </p:blipFill>
        <p:spPr>
          <a:xfrm>
            <a:off x="640619" y="1239230"/>
            <a:ext cx="3783578" cy="50447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82631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What</a:t>
            </a:r>
          </a:p>
        </p:txBody>
      </p:sp>
      <p:sp>
        <p:nvSpPr>
          <p:cNvPr id="4" name="AutoShape 4"/>
          <p:cNvSpPr/>
          <p:nvPr/>
        </p:nvSpPr>
        <p:spPr>
          <a:xfrm>
            <a:off x="4195024" y="478701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4195024" y="301808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>
            <a:off x="4195024" y="1237957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7" name="TextBox 7"/>
          <p:cNvSpPr txBox="1"/>
          <p:nvPr/>
        </p:nvSpPr>
        <p:spPr>
          <a:xfrm>
            <a:off x="5259845" y="2945478"/>
            <a:ext cx="6286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New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59845" y="3472246"/>
            <a:ext cx="61245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are going to build a scenario and try to train an AI to play the game, and in the future we would like to train more such AIs in a generalized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way.The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of our project is Game AI.</a:t>
            </a:r>
          </a:p>
          <a:p>
            <a:pPr>
              <a:lnSpc>
                <a:spcPct val="140000"/>
              </a:lnSpc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called Game AI. Game AI was created based on Unity reinforcement learning tool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MLAgents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its training environment consists of Anaconda,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MLAgents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plus Unity.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72199" y="4714408"/>
            <a:ext cx="6286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GAME AI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72199" y="5252378"/>
            <a:ext cx="61245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highlights are the use of ML-Agents as well as Unity effects. The Unity Machine Learning Agents Toolkit (ML-Agents) is an open source project that makes games and simulations an environment for training intelligent agents. 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72221" y="1165346"/>
            <a:ext cx="6286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LAST TRY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72221" y="1692114"/>
            <a:ext cx="61245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we were planning to do failed due to interface failure on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baiduAI's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side. So we were going to make a new project. Since I have a foundation in machine learning and Harris has a foundation in Unity, we are going to do a machine learning plus Unity project</a:t>
            </a:r>
            <a:endParaRPr lang="en-US" sz="1200" dirty="0">
              <a:solidFill>
                <a:schemeClr val="dk1">
                  <a:alpha val="100000"/>
                </a:schemeClr>
              </a:solidFill>
              <a:latin typeface="Times New Roman" panose="02020603050405020304" pitchFamily="18" charset="0"/>
              <a:ea typeface="Microsoft Yahei"/>
              <a:cs typeface="Times New Roman" panose="02020603050405020304" pitchFamily="18" charset="0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4629608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4" name="AutoShape 14"/>
          <p:cNvSpPr/>
          <p:nvPr/>
        </p:nvSpPr>
        <p:spPr>
          <a:xfrm>
            <a:off x="3911804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5" name="AutoShape 15"/>
          <p:cNvSpPr/>
          <p:nvPr/>
        </p:nvSpPr>
        <p:spPr>
          <a:xfrm>
            <a:off x="4629608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6" name="AutoShape 16"/>
          <p:cNvSpPr/>
          <p:nvPr/>
        </p:nvSpPr>
        <p:spPr>
          <a:xfrm>
            <a:off x="3911804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7" name="AutoShape 17"/>
          <p:cNvSpPr/>
          <p:nvPr/>
        </p:nvSpPr>
        <p:spPr>
          <a:xfrm>
            <a:off x="4629608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8" name="AutoShape 18"/>
          <p:cNvSpPr/>
          <p:nvPr/>
        </p:nvSpPr>
        <p:spPr>
          <a:xfrm>
            <a:off x="3911804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9" name="TextBox 19"/>
          <p:cNvSpPr txBox="1"/>
          <p:nvPr/>
        </p:nvSpPr>
        <p:spPr>
          <a:xfrm>
            <a:off x="4162763" y="4825850"/>
            <a:ext cx="765990" cy="4724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1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62763" y="3056920"/>
            <a:ext cx="765990" cy="4724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1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62763" y="1276789"/>
            <a:ext cx="765990" cy="4724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1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DEMO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295A3A-86E7-69D4-BCC1-AD1799A12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63489"/>
            <a:ext cx="7161970" cy="52615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1918677-A74E-8306-DAFA-92C4CD1ECC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colorTemperature colorTemp="42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000" y="329774"/>
            <a:ext cx="3485947" cy="619845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3" name="AutoShape 3"/>
          <p:cNvSpPr/>
          <p:nvPr/>
        </p:nvSpPr>
        <p:spPr>
          <a:xfrm>
            <a:off x="960448" y="1329916"/>
            <a:ext cx="7309353" cy="4408102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1066530" y="2211515"/>
            <a:ext cx="3038473" cy="14097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660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1439" y="3383471"/>
            <a:ext cx="6572563" cy="193931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5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Machine Learning</a:t>
            </a:r>
            <a:endParaRPr lang="en-US" sz="4050" b="1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>
            <a:extLst>
              <a:ext uri="{FF2B5EF4-FFF2-40B4-BE49-F238E27FC236}">
                <a16:creationId xmlns:a16="http://schemas.microsoft.com/office/drawing/2014/main" id="{487C9B6A-1AAC-133A-53B8-43FB6FDA3493}"/>
              </a:ext>
            </a:extLst>
          </p:cNvPr>
          <p:cNvSpPr/>
          <p:nvPr/>
        </p:nvSpPr>
        <p:spPr>
          <a:xfrm>
            <a:off x="1868279" y="2203011"/>
            <a:ext cx="2009671" cy="582804"/>
          </a:xfrm>
          <a:prstGeom prst="cube">
            <a:avLst/>
          </a:prstGeom>
          <a:solidFill>
            <a:srgbClr val="01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133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507C79-9A93-069B-2D42-10CCA4C5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032076"/>
            <a:ext cx="2781184" cy="20421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6D432C-9425-1533-E488-65908D78C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79" y="4092173"/>
            <a:ext cx="2121038" cy="775990"/>
          </a:xfrm>
          <a:prstGeom prst="rect">
            <a:avLst/>
          </a:prstGeom>
        </p:spPr>
      </p:pic>
      <p:sp>
        <p:nvSpPr>
          <p:cNvPr id="7" name="立方体 6">
            <a:extLst>
              <a:ext uri="{FF2B5EF4-FFF2-40B4-BE49-F238E27FC236}">
                <a16:creationId xmlns:a16="http://schemas.microsoft.com/office/drawing/2014/main" id="{BEE98B86-6ED9-4DD4-F084-5F362D26FA9D}"/>
              </a:ext>
            </a:extLst>
          </p:cNvPr>
          <p:cNvSpPr/>
          <p:nvPr/>
        </p:nvSpPr>
        <p:spPr>
          <a:xfrm>
            <a:off x="4800600" y="1352325"/>
            <a:ext cx="2698228" cy="582804"/>
          </a:xfrm>
          <a:prstGeom prst="cube">
            <a:avLst/>
          </a:prstGeom>
          <a:solidFill>
            <a:srgbClr val="01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13300"/>
              </a:solidFill>
            </a:endParaRPr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E836D51A-DF21-898B-4045-FB23680661BE}"/>
              </a:ext>
            </a:extLst>
          </p:cNvPr>
          <p:cNvSpPr/>
          <p:nvPr/>
        </p:nvSpPr>
        <p:spPr>
          <a:xfrm>
            <a:off x="4788108" y="3043532"/>
            <a:ext cx="2819168" cy="582804"/>
          </a:xfrm>
          <a:prstGeom prst="cube">
            <a:avLst/>
          </a:prstGeom>
          <a:solidFill>
            <a:srgbClr val="01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13300"/>
              </a:solidFill>
            </a:endParaRP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74355D64-E800-76AB-E3A0-643E2E882EE2}"/>
              </a:ext>
            </a:extLst>
          </p:cNvPr>
          <p:cNvSpPr/>
          <p:nvPr/>
        </p:nvSpPr>
        <p:spPr>
          <a:xfrm>
            <a:off x="4724400" y="4737798"/>
            <a:ext cx="2899338" cy="582804"/>
          </a:xfrm>
          <a:prstGeom prst="cube">
            <a:avLst/>
          </a:prstGeom>
          <a:solidFill>
            <a:srgbClr val="01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133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203DAB-4521-0C9C-E668-E04EC7C87993}"/>
              </a:ext>
            </a:extLst>
          </p:cNvPr>
          <p:cNvSpPr txBox="1"/>
          <p:nvPr/>
        </p:nvSpPr>
        <p:spPr>
          <a:xfrm>
            <a:off x="2096879" y="1794454"/>
            <a:ext cx="2514600" cy="461665"/>
          </a:xfrm>
          <a:prstGeom prst="rect">
            <a:avLst/>
          </a:prstGeom>
          <a:noFill/>
          <a:scene3d>
            <a:camera prst="obliqueTopLeft">
              <a:rot lat="20999983" lon="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Front">
                <a:rot lat="21594000" lon="0" rev="0"/>
              </a:camera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rgbClr val="92D050"/>
                </a:solidFill>
                <a:effectLst>
                  <a:outerShdw blurRad="60007" dist="310007" dir="7680000" sy="30000" kx="1300200" algn="ctr" rotWithShape="0">
                    <a:schemeClr val="tx1">
                      <a:alpha val="32000"/>
                    </a:schemeClr>
                  </a:outerShdw>
                </a:effectLst>
              </a:rPr>
              <a:t>Heuristic()</a:t>
            </a:r>
            <a:endParaRPr lang="zh-CN" altLang="en-US" sz="2400" dirty="0">
              <a:solidFill>
                <a:srgbClr val="92D050"/>
              </a:solidFill>
              <a:effectLst>
                <a:outerShdw blurRad="60007" dist="310007" dir="7680000" sy="30000" kx="1300200" algn="ctr" rotWithShape="0">
                  <a:schemeClr val="tx1">
                    <a:alpha val="32000"/>
                  </a:scheme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5AFA4E-3B24-99B8-6EC0-E662F8E97CB0}"/>
              </a:ext>
            </a:extLst>
          </p:cNvPr>
          <p:cNvSpPr txBox="1"/>
          <p:nvPr/>
        </p:nvSpPr>
        <p:spPr>
          <a:xfrm>
            <a:off x="4800600" y="4276133"/>
            <a:ext cx="3352800" cy="461665"/>
          </a:xfrm>
          <a:prstGeom prst="rect">
            <a:avLst/>
          </a:prstGeom>
          <a:noFill/>
          <a:scene3d>
            <a:camera prst="obliqueTopLeft">
              <a:rot lat="20999983" lon="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Front">
                <a:rot lat="21594000" lon="0" rev="0"/>
              </a:camera>
              <a:lightRig rig="threePt" dir="t"/>
            </a:scene3d>
          </a:bodyPr>
          <a:lstStyle/>
          <a:p>
            <a:r>
              <a:rPr lang="en-US" altLang="zh-CN" sz="2400" dirty="0" err="1">
                <a:solidFill>
                  <a:srgbClr val="92D050"/>
                </a:solidFill>
                <a:effectLst>
                  <a:outerShdw blurRad="60007" dist="310007" dir="7680000" sy="30000" kx="1300200" algn="ctr" rotWithShape="0">
                    <a:schemeClr val="tx1">
                      <a:alpha val="32000"/>
                    </a:schemeClr>
                  </a:outerShdw>
                </a:effectLst>
              </a:rPr>
              <a:t>CollectObservations</a:t>
            </a:r>
            <a:r>
              <a:rPr lang="en-US" altLang="zh-CN" sz="2400" dirty="0">
                <a:solidFill>
                  <a:srgbClr val="92D050"/>
                </a:solidFill>
                <a:effectLst>
                  <a:outerShdw blurRad="60007" dist="310007" dir="7680000" sy="30000" kx="1300200" algn="ctr" rotWithShape="0">
                    <a:schemeClr val="tx1">
                      <a:alpha val="32000"/>
                    </a:schemeClr>
                  </a:outerShdw>
                </a:effectLst>
              </a:rPr>
              <a:t>()</a:t>
            </a:r>
            <a:endParaRPr lang="zh-CN" altLang="en-US" sz="2400" dirty="0">
              <a:solidFill>
                <a:srgbClr val="92D050"/>
              </a:solidFill>
              <a:effectLst>
                <a:outerShdw blurRad="60007" dist="310007" dir="7680000" sy="30000" kx="1300200" algn="ctr" rotWithShape="0">
                  <a:schemeClr val="tx1">
                    <a:alpha val="32000"/>
                  </a:schemeClr>
                </a:out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C7FADA-5512-C2CE-26B2-C2D503EA7B68}"/>
              </a:ext>
            </a:extLst>
          </p:cNvPr>
          <p:cNvSpPr txBox="1"/>
          <p:nvPr/>
        </p:nvSpPr>
        <p:spPr>
          <a:xfrm>
            <a:off x="4899285" y="2581867"/>
            <a:ext cx="3155430" cy="461665"/>
          </a:xfrm>
          <a:prstGeom prst="rect">
            <a:avLst/>
          </a:prstGeom>
          <a:noFill/>
          <a:scene3d>
            <a:camera prst="obliqueTopLeft">
              <a:rot lat="20999983" lon="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Front">
                <a:rot lat="21594000" lon="0" rev="0"/>
              </a:camera>
              <a:lightRig rig="threePt" dir="t"/>
            </a:scene3d>
          </a:bodyPr>
          <a:lstStyle/>
          <a:p>
            <a:r>
              <a:rPr lang="en-US" altLang="zh-CN" sz="2400" dirty="0" err="1">
                <a:solidFill>
                  <a:srgbClr val="92D050"/>
                </a:solidFill>
                <a:effectLst>
                  <a:outerShdw blurRad="60007" dist="310007" dir="7680000" sy="30000" kx="1300200" algn="ctr" rotWithShape="0">
                    <a:schemeClr val="tx1">
                      <a:alpha val="32000"/>
                    </a:schemeClr>
                  </a:outerShdw>
                </a:effectLst>
              </a:rPr>
              <a:t>OnActionReceived</a:t>
            </a:r>
            <a:r>
              <a:rPr lang="en-US" altLang="zh-CN" sz="2400" dirty="0">
                <a:solidFill>
                  <a:srgbClr val="92D050"/>
                </a:solidFill>
                <a:effectLst>
                  <a:outerShdw blurRad="60007" dist="310007" dir="7680000" sy="30000" kx="1300200" algn="ctr" rotWithShape="0">
                    <a:schemeClr val="tx1">
                      <a:alpha val="32000"/>
                    </a:schemeClr>
                  </a:outerShdw>
                </a:effectLst>
              </a:rPr>
              <a:t>()</a:t>
            </a:r>
            <a:endParaRPr lang="zh-CN" altLang="en-US" sz="2400" dirty="0">
              <a:solidFill>
                <a:srgbClr val="92D050"/>
              </a:solidFill>
              <a:effectLst>
                <a:outerShdw blurRad="60007" dist="310007" dir="7680000" sy="30000" kx="1300200" algn="ctr" rotWithShape="0">
                  <a:schemeClr val="tx1">
                    <a:alpha val="32000"/>
                  </a:schemeClr>
                </a:outerShd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1CF80F-6235-14A3-944E-D1C63C4A573F}"/>
              </a:ext>
            </a:extLst>
          </p:cNvPr>
          <p:cNvSpPr txBox="1"/>
          <p:nvPr/>
        </p:nvSpPr>
        <p:spPr>
          <a:xfrm>
            <a:off x="5012960" y="887601"/>
            <a:ext cx="3155430" cy="461665"/>
          </a:xfrm>
          <a:prstGeom prst="rect">
            <a:avLst/>
          </a:prstGeom>
          <a:noFill/>
          <a:scene3d>
            <a:camera prst="obliqueTopLeft">
              <a:rot lat="20999983" lon="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Front">
                <a:rot lat="21594000" lon="0" rev="0"/>
              </a:camera>
              <a:lightRig rig="threePt" dir="t"/>
            </a:scene3d>
          </a:bodyPr>
          <a:lstStyle/>
          <a:p>
            <a:r>
              <a:rPr lang="en-US" altLang="zh-CN" sz="2400" dirty="0" err="1">
                <a:solidFill>
                  <a:srgbClr val="92D050"/>
                </a:solidFill>
                <a:effectLst>
                  <a:outerShdw blurRad="60007" dist="310007" dir="7680000" sy="30000" kx="1300200" algn="ctr" rotWithShape="0">
                    <a:schemeClr val="tx1">
                      <a:alpha val="32000"/>
                    </a:schemeClr>
                  </a:outerShdw>
                </a:effectLst>
              </a:rPr>
              <a:t>OnEpisodeBegin</a:t>
            </a:r>
            <a:r>
              <a:rPr lang="en-US" altLang="zh-CN" sz="2400" dirty="0">
                <a:solidFill>
                  <a:srgbClr val="92D050"/>
                </a:solidFill>
                <a:effectLst>
                  <a:outerShdw blurRad="60007" dist="310007" dir="7680000" sy="30000" kx="1300200" algn="ctr" rotWithShape="0">
                    <a:schemeClr val="tx1">
                      <a:alpha val="32000"/>
                    </a:schemeClr>
                  </a:outerShdw>
                </a:effectLst>
              </a:rPr>
              <a:t>()</a:t>
            </a:r>
            <a:endParaRPr lang="zh-CN" altLang="en-US" sz="2400" dirty="0">
              <a:solidFill>
                <a:srgbClr val="92D050"/>
              </a:solidFill>
              <a:effectLst>
                <a:outerShdw blurRad="60007" dist="310007" dir="7680000" sy="30000" kx="1300200" algn="ctr" rotWithShape="0">
                  <a:schemeClr val="tx1">
                    <a:alpha val="32000"/>
                  </a:schemeClr>
                </a:outerShdw>
              </a:effectLst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B1DA0FF-9D96-67F8-88C0-D02DFFA50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1710714"/>
            <a:ext cx="1371600" cy="132907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DD00F0E-D440-B48D-666E-908152355A26}"/>
              </a:ext>
            </a:extLst>
          </p:cNvPr>
          <p:cNvGrpSpPr/>
          <p:nvPr/>
        </p:nvGrpSpPr>
        <p:grpSpPr>
          <a:xfrm>
            <a:off x="7565962" y="3923962"/>
            <a:ext cx="1240200" cy="1064160"/>
            <a:chOff x="7565962" y="3923962"/>
            <a:chExt cx="1240200" cy="106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E883B60-56E7-F1E9-C819-A519BF7941A3}"/>
                    </a:ext>
                  </a:extLst>
                </p14:cNvPr>
                <p14:cNvContentPartPr/>
                <p14:nvPr/>
              </p14:nvContentPartPr>
              <p14:xfrm>
                <a:off x="7621042" y="3923962"/>
                <a:ext cx="1185120" cy="997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E883B60-56E7-F1E9-C819-A519BF7941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85042" y="3888322"/>
                  <a:ext cx="1256760" cy="10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9730BB2-3062-CF49-09EC-34BF7B96192D}"/>
                    </a:ext>
                  </a:extLst>
                </p14:cNvPr>
                <p14:cNvContentPartPr/>
                <p14:nvPr/>
              </p14:nvContentPartPr>
              <p14:xfrm>
                <a:off x="7565962" y="4771762"/>
                <a:ext cx="276120" cy="216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9730BB2-3062-CF49-09EC-34BF7B9619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29962" y="4736122"/>
                  <a:ext cx="34776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3386B4E-9EA9-5DD6-B383-2D5A33F7DAFB}"/>
              </a:ext>
            </a:extLst>
          </p:cNvPr>
          <p:cNvGrpSpPr/>
          <p:nvPr/>
        </p:nvGrpSpPr>
        <p:grpSpPr>
          <a:xfrm>
            <a:off x="3459442" y="4525522"/>
            <a:ext cx="1146240" cy="408600"/>
            <a:chOff x="3459442" y="4525522"/>
            <a:chExt cx="114624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997DB31-5ECE-3721-AC2E-D02801F76E97}"/>
                    </a:ext>
                  </a:extLst>
                </p14:cNvPr>
                <p14:cNvContentPartPr/>
                <p14:nvPr/>
              </p14:nvContentPartPr>
              <p14:xfrm>
                <a:off x="3736642" y="4613722"/>
                <a:ext cx="869040" cy="3204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997DB31-5ECE-3721-AC2E-D02801F76E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00642" y="4578082"/>
                  <a:ext cx="9406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35B3344-FDE2-0C18-D73A-FC475B8BDD96}"/>
                    </a:ext>
                  </a:extLst>
                </p14:cNvPr>
                <p14:cNvContentPartPr/>
                <p14:nvPr/>
              </p14:nvContentPartPr>
              <p14:xfrm>
                <a:off x="3459442" y="4525522"/>
                <a:ext cx="436320" cy="253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35B3344-FDE2-0C18-D73A-FC475B8BDD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23802" y="4489522"/>
                  <a:ext cx="50796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FA269F7-74F9-7215-6CB0-FEEEF5D6512D}"/>
              </a:ext>
            </a:extLst>
          </p:cNvPr>
          <p:cNvGrpSpPr/>
          <p:nvPr/>
        </p:nvGrpSpPr>
        <p:grpSpPr>
          <a:xfrm>
            <a:off x="3509842" y="3333562"/>
            <a:ext cx="1081080" cy="1019880"/>
            <a:chOff x="3509842" y="3333562"/>
            <a:chExt cx="108108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B6A2788-ECDD-AD6F-E14F-9B5090937A48}"/>
                    </a:ext>
                  </a:extLst>
                </p14:cNvPr>
                <p14:cNvContentPartPr/>
                <p14:nvPr/>
              </p14:nvContentPartPr>
              <p14:xfrm>
                <a:off x="3509842" y="3519322"/>
                <a:ext cx="866520" cy="8341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B6A2788-ECDD-AD6F-E14F-9B5090937A4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74202" y="3483322"/>
                  <a:ext cx="93816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9C29C61-12EE-A347-02FF-DE70A9202E0D}"/>
                    </a:ext>
                  </a:extLst>
                </p14:cNvPr>
                <p14:cNvContentPartPr/>
                <p14:nvPr/>
              </p14:nvContentPartPr>
              <p14:xfrm>
                <a:off x="4219402" y="3333562"/>
                <a:ext cx="371520" cy="457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9C29C61-12EE-A347-02FF-DE70A9202E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83762" y="3297922"/>
                  <a:ext cx="443160" cy="52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D67BB14-92BA-FAD1-61A4-F2BB1107EA85}"/>
              </a:ext>
            </a:extLst>
          </p:cNvPr>
          <p:cNvGrpSpPr/>
          <p:nvPr/>
        </p:nvGrpSpPr>
        <p:grpSpPr>
          <a:xfrm>
            <a:off x="6148282" y="1893922"/>
            <a:ext cx="2487240" cy="1530360"/>
            <a:chOff x="6148282" y="1893922"/>
            <a:chExt cx="2487240" cy="153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BC01159-DCE0-1A7C-F607-748920BC06DE}"/>
                    </a:ext>
                  </a:extLst>
                </p14:cNvPr>
                <p14:cNvContentPartPr/>
                <p14:nvPr/>
              </p14:nvContentPartPr>
              <p14:xfrm>
                <a:off x="7034242" y="3052402"/>
                <a:ext cx="1204560" cy="1587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BC01159-DCE0-1A7C-F607-748920BC06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98602" y="3016762"/>
                  <a:ext cx="1276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6259688-1EE4-CB9D-F9C2-783B0AD592E4}"/>
                    </a:ext>
                  </a:extLst>
                </p14:cNvPr>
                <p14:cNvContentPartPr/>
                <p14:nvPr/>
              </p14:nvContentPartPr>
              <p14:xfrm>
                <a:off x="8070682" y="2967082"/>
                <a:ext cx="564840" cy="457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6259688-1EE4-CB9D-F9C2-783B0AD592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35042" y="2931082"/>
                  <a:ext cx="6364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334B5FE-D2CB-5A73-AB64-09208F1DF1BF}"/>
                    </a:ext>
                  </a:extLst>
                </p14:cNvPr>
                <p14:cNvContentPartPr/>
                <p14:nvPr/>
              </p14:nvContentPartPr>
              <p14:xfrm>
                <a:off x="6468682" y="1927762"/>
                <a:ext cx="69120" cy="9727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334B5FE-D2CB-5A73-AB64-09208F1DF1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33042" y="1892122"/>
                  <a:ext cx="140760" cy="10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D2934A0-748F-65BF-BD46-07668C4B563D}"/>
                    </a:ext>
                  </a:extLst>
                </p14:cNvPr>
                <p14:cNvContentPartPr/>
                <p14:nvPr/>
              </p14:nvContentPartPr>
              <p14:xfrm>
                <a:off x="6148282" y="1893922"/>
                <a:ext cx="673560" cy="175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D2934A0-748F-65BF-BD46-07668C4B563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12282" y="1858282"/>
                  <a:ext cx="74520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FCCBE46D-B573-6009-1014-F1A5CDC31672}"/>
                  </a:ext>
                </a:extLst>
              </p14:cNvPr>
              <p14:cNvContentPartPr/>
              <p14:nvPr/>
            </p14:nvContentPartPr>
            <p14:xfrm>
              <a:off x="7429522" y="1394962"/>
              <a:ext cx="1478880" cy="73476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FCCBE46D-B573-6009-1014-F1A5CDC3167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3522" y="1358962"/>
                <a:ext cx="1550520" cy="8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1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916FAF-8AE9-72E4-76F7-A0063E0F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6255280" cy="13220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20C692-77FD-2B85-43A0-700AC8E9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657600"/>
            <a:ext cx="7280688" cy="18287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A0EFD4-E50C-98C4-6EEA-85E0DF668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323948"/>
            <a:ext cx="4087930" cy="333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1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42E72A-D0EC-149F-97E2-3AA24A16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7037664" cy="30747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6A9BFC-BFEC-7E72-A4BB-7FA1E1954948}"/>
              </a:ext>
            </a:extLst>
          </p:cNvPr>
          <p:cNvSpPr txBox="1"/>
          <p:nvPr/>
        </p:nvSpPr>
        <p:spPr>
          <a:xfrm>
            <a:off x="7772400" y="3429371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 what information about the game environment is visible to the ML-Agent.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6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2F4F4"/>
      </a:lt1>
      <a:dk2>
        <a:srgbClr val="000000"/>
      </a:dk2>
      <a:lt2>
        <a:srgbClr val="DFE2E2"/>
      </a:lt2>
      <a:accent1>
        <a:srgbClr val="312C7F"/>
      </a:accent1>
      <a:accent2>
        <a:srgbClr val="312C7F"/>
      </a:accent2>
      <a:accent3>
        <a:srgbClr val="45418F"/>
      </a:accent3>
      <a:accent4>
        <a:srgbClr val="5C58A3"/>
      </a:accent4>
      <a:accent5>
        <a:srgbClr val="7B77B7"/>
      </a:accent5>
      <a:accent6>
        <a:srgbClr val="9693C9"/>
      </a:accent6>
      <a:hlink>
        <a:srgbClr val="00B6FF"/>
      </a:hlink>
      <a:folHlink>
        <a:srgbClr val="00B6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342</Words>
  <Application>Microsoft Office PowerPoint</Application>
  <PresentationFormat>宽屏</PresentationFormat>
  <Paragraphs>61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PingFang SC</vt:lpstr>
      <vt:lpstr>Microsoft Yahei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Fairy</dc:creator>
  <cp:lastModifiedBy>Create Fu</cp:lastModifiedBy>
  <cp:revision>25</cp:revision>
  <dcterms:created xsi:type="dcterms:W3CDTF">2006-08-16T00:00:00Z</dcterms:created>
  <dcterms:modified xsi:type="dcterms:W3CDTF">2024-06-30T13:23:12Z</dcterms:modified>
</cp:coreProperties>
</file>